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63" r:id="rId5"/>
    <p:sldId id="266" r:id="rId6"/>
    <p:sldId id="267" r:id="rId7"/>
    <p:sldId id="262" r:id="rId8"/>
    <p:sldId id="260" r:id="rId9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50" d="100"/>
          <a:sy n="50" d="100"/>
        </p:scale>
        <p:origin x="-25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55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46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46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4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8152" y="5489848"/>
            <a:ext cx="6372200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339752" y="228168"/>
            <a:ext cx="6552729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28168"/>
            <a:ext cx="6552729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71296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573016"/>
            <a:ext cx="7596336" cy="1368152"/>
          </a:xfrm>
        </p:spPr>
        <p:txBody>
          <a:bodyPr>
            <a:noAutofit/>
          </a:bodyPr>
          <a:lstStyle/>
          <a:p>
            <a:r>
              <a:rPr lang="uk-UA" sz="4800" dirty="0" err="1">
                <a:effectLst/>
              </a:rPr>
              <a:t>Інсерційне</a:t>
            </a:r>
            <a:r>
              <a:rPr lang="uk-UA" sz="4800" dirty="0">
                <a:effectLst/>
              </a:rPr>
              <a:t> моделювання</a:t>
            </a:r>
            <a:endParaRPr lang="ru-RU" sz="48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427" y="5373216"/>
            <a:ext cx="8787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Викладач              д-р. ф.-м. н., професор </a:t>
            </a:r>
            <a:r>
              <a:rPr lang="uk-UA" sz="2800" dirty="0" err="1" smtClean="0">
                <a:solidFill>
                  <a:schemeClr val="bg1"/>
                </a:solidFill>
              </a:rPr>
              <a:t>Песчаненко</a:t>
            </a:r>
            <a:r>
              <a:rPr lang="uk-UA" sz="2800" dirty="0" smtClean="0">
                <a:solidFill>
                  <a:schemeClr val="bg1"/>
                </a:solidFill>
              </a:rPr>
              <a:t> В.С.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65304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</a:rPr>
              <a:t>Кількість кредитів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uk-UA" sz="2800" dirty="0">
                <a:solidFill>
                  <a:schemeClr val="bg1"/>
                </a:solidFill>
              </a:rPr>
              <a:t>годин              </a:t>
            </a:r>
            <a:r>
              <a:rPr lang="uk-UA" sz="2800" dirty="0" smtClean="0">
                <a:solidFill>
                  <a:schemeClr val="bg1"/>
                </a:solidFill>
              </a:rPr>
              <a:t> </a:t>
            </a:r>
            <a:r>
              <a:rPr lang="uk-UA" sz="2800" dirty="0">
                <a:solidFill>
                  <a:schemeClr val="bg1"/>
                </a:solidFill>
              </a:rPr>
              <a:t>5 </a:t>
            </a:r>
            <a:r>
              <a:rPr lang="uk-UA" sz="2800" dirty="0">
                <a:solidFill>
                  <a:schemeClr val="bg1"/>
                </a:solidFill>
              </a:rPr>
              <a:t>кредитів </a:t>
            </a:r>
            <a:r>
              <a:rPr lang="en-US" sz="2800" dirty="0">
                <a:solidFill>
                  <a:schemeClr val="bg1"/>
                </a:solidFill>
              </a:rPr>
              <a:t>/ </a:t>
            </a:r>
            <a:r>
              <a:rPr lang="uk-UA" sz="2800" dirty="0">
                <a:solidFill>
                  <a:schemeClr val="bg1"/>
                </a:solidFill>
              </a:rPr>
              <a:t>120 годин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5695" y="44624"/>
            <a:ext cx="7344817" cy="11508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Мета </a:t>
            </a:r>
            <a:r>
              <a:rPr lang="ru-RU" dirty="0"/>
              <a:t>та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: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5400600" cy="40939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Мета</a:t>
            </a:r>
          </a:p>
          <a:p>
            <a:pPr algn="just"/>
            <a:r>
              <a:rPr lang="uk-UA" dirty="0" smtClean="0"/>
              <a:t>вивчення </a:t>
            </a:r>
            <a:r>
              <a:rPr lang="uk-UA" dirty="0"/>
              <a:t>традицій української школи теоретичного програмування та моделювання, ознайомлення з теоріями алгебри процесів та основами інсерційного моделювання.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959" y="2420888"/>
            <a:ext cx="3238131" cy="2762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21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5695" y="44624"/>
            <a:ext cx="7344817" cy="11508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Мета </a:t>
            </a:r>
            <a:r>
              <a:rPr lang="ru-RU" dirty="0"/>
              <a:t>та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: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5040560" cy="409391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dirty="0" smtClean="0"/>
              <a:t>Завдання</a:t>
            </a:r>
          </a:p>
          <a:p>
            <a:pPr marL="0" indent="0" algn="just">
              <a:buNone/>
            </a:pPr>
            <a:endParaRPr lang="uk-UA" b="1" dirty="0" smtClean="0"/>
          </a:p>
          <a:p>
            <a:pPr lvl="0" algn="just"/>
            <a:r>
              <a:rPr lang="uk-UA" dirty="0"/>
              <a:t>оволодіти набором понять і загальною методологією аналізу, формалізації та верифікації програмних систем (ПС</a:t>
            </a:r>
            <a:r>
              <a:rPr lang="uk-UA" dirty="0" smtClean="0"/>
              <a:t>);</a:t>
            </a:r>
          </a:p>
          <a:p>
            <a:pPr lvl="0" algn="just"/>
            <a:endParaRPr lang="ru-RU" dirty="0"/>
          </a:p>
          <a:p>
            <a:pPr lvl="0" algn="just"/>
            <a:r>
              <a:rPr lang="uk-UA" dirty="0"/>
              <a:t>отримати теоретичні знання щодо теоретичного програмування та моделювання</a:t>
            </a:r>
            <a:r>
              <a:rPr lang="uk-UA" dirty="0" smtClean="0"/>
              <a:t>;</a:t>
            </a:r>
          </a:p>
          <a:p>
            <a:pPr lvl="0" algn="just"/>
            <a:endParaRPr lang="ru-RU" dirty="0"/>
          </a:p>
          <a:p>
            <a:pPr lvl="0" algn="just"/>
            <a:r>
              <a:rPr lang="uk-UA" dirty="0"/>
              <a:t>сформувати практичні навички застосування теорій алгебри процесів та інсерційного моделювання.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959" y="2420888"/>
            <a:ext cx="3238131" cy="2762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624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курсу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74565"/>
              </p:ext>
            </p:extLst>
          </p:nvPr>
        </p:nvGraphicFramePr>
        <p:xfrm>
          <a:off x="323527" y="2132856"/>
          <a:ext cx="7992889" cy="2160240"/>
        </p:xfrm>
        <a:graphic>
          <a:graphicData uri="http://schemas.openxmlformats.org/drawingml/2006/table">
            <a:tbl>
              <a:tblPr firstRow="1" firstCol="1" bandRow="1" bandCol="1">
                <a:tableStyleId>{D7AC3CCA-C797-4891-BE02-D94E43425B78}</a:tableStyleId>
              </a:tblPr>
              <a:tblGrid>
                <a:gridCol w="2304257"/>
                <a:gridCol w="1230366"/>
                <a:gridCol w="2249361"/>
                <a:gridCol w="2208905"/>
              </a:tblGrid>
              <a:tr h="1080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Кількість кредитів</a:t>
                      </a:r>
                      <a:r>
                        <a:rPr lang="en-US" sz="2400">
                          <a:effectLst/>
                        </a:rPr>
                        <a:t>/</a:t>
                      </a:r>
                      <a:r>
                        <a:rPr lang="uk-UA" sz="2400">
                          <a:effectLst/>
                        </a:rPr>
                        <a:t>годин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Лекції (год.)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Лабораторні роботи (год.)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Самостійна робота (год.)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5 кредитів </a:t>
                      </a:r>
                      <a:r>
                        <a:rPr lang="en-US" sz="2400">
                          <a:effectLst/>
                        </a:rPr>
                        <a:t>/ </a:t>
                      </a:r>
                      <a:r>
                        <a:rPr lang="uk-UA" sz="2400">
                          <a:effectLst/>
                        </a:rPr>
                        <a:t>150 годин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24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26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100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>
                <a:effectLst/>
              </a:rPr>
              <a:t>Схема курсу</a:t>
            </a:r>
            <a:endParaRPr lang="ru-RU" dirty="0">
              <a:effectLst/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1076935" y="5277937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792772" y="4701675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848335" y="47445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076935" y="2763337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720764" y="21870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547664" y="2274387"/>
            <a:ext cx="504715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err="1">
                <a:solidFill>
                  <a:schemeClr val="bg1"/>
                </a:solidFill>
                <a:latin typeface="Arial" charset="0"/>
              </a:rPr>
              <a:t>Історія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інсерційного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моделювання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(л - 2 год.)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848335" y="22299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076935" y="3601537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792772" y="30252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848335" y="30681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078523" y="4438150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792772" y="3863475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848335" y="39063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1076935" y="6138362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792772" y="5562100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848335" y="560496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547664" y="2852936"/>
            <a:ext cx="674874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uk-UA" dirty="0">
                <a:solidFill>
                  <a:schemeClr val="bg1"/>
                </a:solidFill>
              </a:rPr>
              <a:t>Еквівалентність </a:t>
            </a:r>
            <a:r>
              <a:rPr lang="uk-UA" dirty="0" err="1">
                <a:solidFill>
                  <a:schemeClr val="bg1"/>
                </a:solidFill>
              </a:rPr>
              <a:t>транзиційних</a:t>
            </a:r>
            <a:r>
              <a:rPr lang="uk-UA" dirty="0">
                <a:solidFill>
                  <a:schemeClr val="bg1"/>
                </a:solidFill>
              </a:rPr>
              <a:t> систем. Алгебра поведінок. (л. - 4 год., </a:t>
            </a:r>
            <a:r>
              <a:rPr lang="uk-UA" dirty="0" err="1">
                <a:solidFill>
                  <a:schemeClr val="bg1"/>
                </a:solidFill>
              </a:rPr>
              <a:t>лаб</a:t>
            </a:r>
            <a:r>
              <a:rPr lang="uk-UA" dirty="0">
                <a:solidFill>
                  <a:schemeClr val="bg1"/>
                </a:solidFill>
              </a:rPr>
              <a:t>. – 2 год.)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547664" y="3596823"/>
            <a:ext cx="674874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dirty="0" err="1">
                <a:solidFill>
                  <a:schemeClr val="bg1"/>
                </a:solidFill>
                <a:latin typeface="Arial" charset="0"/>
              </a:rPr>
              <a:t>Поведінка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транзиційних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систем.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Розпізнавання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еквівалентності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Збагачена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алгебра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поведінок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(л. - 3 год., лаб. – 2 год.):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1547664" y="4653136"/>
            <a:ext cx="674874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dirty="0" err="1">
                <a:solidFill>
                  <a:schemeClr val="bg1"/>
                </a:solidFill>
                <a:latin typeface="Arial" charset="0"/>
              </a:rPr>
              <a:t>Агенти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середовища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Атрибутні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середовища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(л. – 3 год., лаб. – 4 год.)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1547663" y="5445224"/>
            <a:ext cx="674874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dirty="0" err="1">
                <a:solidFill>
                  <a:schemeClr val="bg1"/>
                </a:solidFill>
                <a:latin typeface="Arial" charset="0"/>
              </a:rPr>
              <a:t>Символьне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моделювання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Верифікація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програм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Метод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Флойда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(л. - 3 год., лаб. – 4 год.)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268760"/>
            <a:ext cx="5824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Модуль 1. </a:t>
            </a:r>
            <a:r>
              <a:rPr lang="uk-UA" sz="2800" b="1" dirty="0" err="1">
                <a:solidFill>
                  <a:schemeClr val="bg1"/>
                </a:solidFill>
              </a:rPr>
              <a:t>Інсерційне</a:t>
            </a:r>
            <a:r>
              <a:rPr lang="uk-UA" sz="2800" b="1" dirty="0">
                <a:solidFill>
                  <a:schemeClr val="bg1"/>
                </a:solidFill>
              </a:rPr>
              <a:t> моделювання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0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>
                <a:effectLst/>
              </a:rPr>
              <a:t>Схема курсу</a:t>
            </a:r>
            <a:endParaRPr lang="ru-RU" dirty="0">
              <a:effectLst/>
            </a:endParaRP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1076935" y="2763337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720764" y="21870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547664" y="1918573"/>
            <a:ext cx="674874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dirty="0" err="1">
                <a:solidFill>
                  <a:schemeClr val="bg1"/>
                </a:solidFill>
                <a:latin typeface="Arial" charset="0"/>
              </a:rPr>
              <a:t>Інсерційні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машини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Графічні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моделі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Темпоральна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логіка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(л. - 3 год., лаб. – 4 год.)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848335" y="22299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 smtClean="0">
                <a:solidFill>
                  <a:srgbClr val="FFFFFF"/>
                </a:solidFill>
                <a:latin typeface="Arial" charset="0"/>
              </a:rPr>
              <a:t>6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076935" y="3601537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792772" y="30252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848335" y="30681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 smtClean="0">
                <a:solidFill>
                  <a:srgbClr val="FFFFFF"/>
                </a:solidFill>
                <a:latin typeface="Arial" charset="0"/>
              </a:rPr>
              <a:t>7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1078523" y="4438150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20000"/>
                <a:lumOff val="8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792772" y="3863475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848335" y="39063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 smtClean="0">
                <a:solidFill>
                  <a:srgbClr val="FFFFFF"/>
                </a:solidFill>
                <a:latin typeface="Arial" charset="0"/>
              </a:rPr>
              <a:t>8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547664" y="3059668"/>
            <a:ext cx="674874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dirty="0" err="1">
                <a:solidFill>
                  <a:schemeClr val="bg1"/>
                </a:solidFill>
              </a:rPr>
              <a:t>Графічні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моделі</a:t>
            </a:r>
            <a:r>
              <a:rPr lang="ru-RU" dirty="0">
                <a:solidFill>
                  <a:schemeClr val="bg1"/>
                </a:solidFill>
              </a:rPr>
              <a:t>. (л. - 3 год., лаб. – 4 год.)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547664" y="3851756"/>
            <a:ext cx="674874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dirty="0" err="1">
                <a:solidFill>
                  <a:schemeClr val="bg1"/>
                </a:solidFill>
                <a:latin typeface="Arial" charset="0"/>
              </a:rPr>
              <a:t>Темпоральна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charset="0"/>
              </a:rPr>
              <a:t>логіка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 (л. - 3 год., лаб. – 4 год.)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268760"/>
            <a:ext cx="5824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Модуль 1. </a:t>
            </a:r>
            <a:r>
              <a:rPr lang="uk-UA" sz="2800" b="1" dirty="0" err="1">
                <a:solidFill>
                  <a:schemeClr val="bg1"/>
                </a:solidFill>
              </a:rPr>
              <a:t>Інсерційне</a:t>
            </a:r>
            <a:r>
              <a:rPr lang="uk-UA" sz="2800" b="1" dirty="0">
                <a:solidFill>
                  <a:schemeClr val="bg1"/>
                </a:solidFill>
              </a:rPr>
              <a:t> моделювання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</a:t>
            </a:r>
            <a:r>
              <a:rPr lang="ru-RU" dirty="0" err="1"/>
              <a:t>оцінювання</a:t>
            </a:r>
            <a:r>
              <a:rPr lang="ru-RU" dirty="0"/>
              <a:t> та </a:t>
            </a:r>
            <a:r>
              <a:rPr lang="ru-RU" dirty="0" err="1"/>
              <a:t>вимоги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430213" y="1916113"/>
            <a:ext cx="8174235" cy="424973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dirty="0"/>
              <a:t>Модуль 1. </a:t>
            </a:r>
            <a:r>
              <a:rPr lang="uk-UA" b="1" dirty="0" err="1"/>
              <a:t>Інсерційне</a:t>
            </a:r>
            <a:r>
              <a:rPr lang="uk-UA" b="1" dirty="0"/>
              <a:t> моделювання</a:t>
            </a:r>
          </a:p>
          <a:p>
            <a:pPr marL="0" indent="0" algn="just">
              <a:buNone/>
            </a:pPr>
            <a:r>
              <a:rPr lang="uk-UA" dirty="0" smtClean="0"/>
              <a:t>Форма </a:t>
            </a:r>
            <a:r>
              <a:rPr lang="uk-UA" dirty="0"/>
              <a:t>(метод) контрольного заходу, критерії оцінювання та </a:t>
            </a:r>
            <a:r>
              <a:rPr lang="uk-UA" dirty="0" smtClean="0"/>
              <a:t>бали:</a:t>
            </a:r>
          </a:p>
          <a:p>
            <a:pPr marL="0" indent="0" algn="just">
              <a:buNone/>
            </a:pP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Лабораторні роботи – 80 балів (по 8 балів за 10 лабораторних робіт)</a:t>
            </a:r>
            <a:endParaRPr lang="ru-RU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/>
              <a:t>Тест за модуль – 20 балів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 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Здобувачі можуть отримати до 10% </a:t>
            </a:r>
            <a:r>
              <a:rPr lang="uk-UA" dirty="0" err="1"/>
              <a:t>бонусних</a:t>
            </a:r>
            <a:r>
              <a:rPr lang="uk-UA" dirty="0"/>
              <a:t> балів за виконання індивідуальних завдань, участь у конкурсах наукових робіт, предметних олімпіадах, конкурсах, неформальній та </a:t>
            </a:r>
            <a:r>
              <a:rPr lang="uk-UA" dirty="0" err="1"/>
              <a:t>інформальній</a:t>
            </a:r>
            <a:r>
              <a:rPr lang="uk-UA" dirty="0"/>
              <a:t> освіті (зокрема, </a:t>
            </a:r>
            <a:r>
              <a:rPr lang="en-US" dirty="0"/>
              <a:t>COURSERA </a:t>
            </a:r>
            <a:r>
              <a:rPr lang="uk-UA" dirty="0"/>
              <a:t>та ін</a:t>
            </a:r>
            <a:r>
              <a:rPr lang="uk-UA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430213" y="1916113"/>
            <a:ext cx="8713787" cy="4249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/>
              <a:t>Дякую за увагу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d153868d5c0dfcaba532a97b8771031c619c6f8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340</Words>
  <Application>Microsoft Office PowerPoint</Application>
  <PresentationFormat>Экран (4:3)</PresentationFormat>
  <Paragraphs>56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Інсерційне моделювання</vt:lpstr>
      <vt:lpstr>Мета та завдання дисципліни: </vt:lpstr>
      <vt:lpstr>Мета та завдання дисципліни: </vt:lpstr>
      <vt:lpstr>Структура курсу</vt:lpstr>
      <vt:lpstr>Схема курсу</vt:lpstr>
      <vt:lpstr>Схема курсу</vt:lpstr>
      <vt:lpstr>Система оцінювання та вимоги: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Цифровое будущее</dc:title>
  <dc:creator>obstinate</dc:creator>
  <dc:description>Шаблон презентации с сайта https://presentation-creation.ru/</dc:description>
  <cp:lastModifiedBy>Julia</cp:lastModifiedBy>
  <cp:revision>1411</cp:revision>
  <dcterms:created xsi:type="dcterms:W3CDTF">2018-02-25T09:09:03Z</dcterms:created>
  <dcterms:modified xsi:type="dcterms:W3CDTF">2020-11-17T08:40:43Z</dcterms:modified>
</cp:coreProperties>
</file>